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</p:sldIdLst>
  <p:sldSz cy="5143500" cx="9144000"/>
  <p:notesSz cx="6858000" cy="9144000"/>
  <p:embeddedFontLst>
    <p:embeddedFont>
      <p:font typeface="Montserrat"/>
      <p:regular r:id="rId17"/>
      <p:bold r:id="rId18"/>
      <p:italic r:id="rId19"/>
      <p:boldItalic r:id="rId20"/>
    </p:embeddedFont>
    <p:embeddedFont>
      <p:font typeface="Lato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Montserrat-boldItalic.fntdata"/><Relationship Id="rId11" Type="http://schemas.openxmlformats.org/officeDocument/2006/relationships/slide" Target="slides/slide7.xml"/><Relationship Id="rId22" Type="http://schemas.openxmlformats.org/officeDocument/2006/relationships/font" Target="fonts/Lato-bold.fntdata"/><Relationship Id="rId10" Type="http://schemas.openxmlformats.org/officeDocument/2006/relationships/slide" Target="slides/slide6.xml"/><Relationship Id="rId21" Type="http://schemas.openxmlformats.org/officeDocument/2006/relationships/font" Target="fonts/Lato-regular.fntdata"/><Relationship Id="rId13" Type="http://schemas.openxmlformats.org/officeDocument/2006/relationships/slide" Target="slides/slide9.xml"/><Relationship Id="rId24" Type="http://schemas.openxmlformats.org/officeDocument/2006/relationships/font" Target="fonts/Lato-boldItalic.fntdata"/><Relationship Id="rId12" Type="http://schemas.openxmlformats.org/officeDocument/2006/relationships/slide" Target="slides/slide8.xml"/><Relationship Id="rId23" Type="http://schemas.openxmlformats.org/officeDocument/2006/relationships/font" Target="fonts/Lato-italic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font" Target="fonts/Montserrat-regular.fntdata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19" Type="http://schemas.openxmlformats.org/officeDocument/2006/relationships/font" Target="fonts/Montserrat-italic.fntdata"/><Relationship Id="rId6" Type="http://schemas.openxmlformats.org/officeDocument/2006/relationships/slide" Target="slides/slide2.xml"/><Relationship Id="rId18" Type="http://schemas.openxmlformats.org/officeDocument/2006/relationships/font" Target="fonts/Montserrat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Shape 13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Shape 13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Shape 1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Shape 1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Shape 19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Shape 19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Shape 13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Shape 14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Shape 1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Shape 1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PLEASE PUT THIS AT END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Shape 18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Shape 1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rot="5400000">
            <a:off x="7500300" y="505"/>
            <a:ext cx="1643700" cy="1643700"/>
          </a:xfrm>
          <a:prstGeom prst="diagStripe">
            <a:avLst>
              <a:gd fmla="val 0" name="adj"/>
            </a:avLst>
          </a:prstGeom>
          <a:solidFill>
            <a:schemeClr val="lt1">
              <a:alpha val="30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Shape 11"/>
          <p:cNvGrpSpPr/>
          <p:nvPr/>
        </p:nvGrpSpPr>
        <p:grpSpPr>
          <a:xfrm>
            <a:off x="0" y="490"/>
            <a:ext cx="5153705" cy="5134399"/>
            <a:chOff x="0" y="75"/>
            <a:chExt cx="5153705" cy="5152950"/>
          </a:xfrm>
        </p:grpSpPr>
        <p:sp>
          <p:nvSpPr>
            <p:cNvPr id="12" name="Shape 12"/>
            <p:cNvSpPr/>
            <p:nvPr/>
          </p:nvSpPr>
          <p:spPr>
            <a:xfrm rot="-5400000">
              <a:off x="455" y="-225"/>
              <a:ext cx="5152800" cy="51537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rot="-5400000">
              <a:off x="150" y="1145825"/>
              <a:ext cx="3996600" cy="3996900"/>
            </a:xfrm>
            <a:prstGeom prst="diagStripe">
              <a:avLst>
                <a:gd fmla="val 58774" name="adj"/>
              </a:avLst>
            </a:prstGeom>
            <a:solidFill>
              <a:schemeClr val="lt1">
                <a:alpha val="30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-5400000">
              <a:off x="1646" y="-75"/>
              <a:ext cx="2299800" cy="23001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flipH="1">
              <a:off x="652821" y="590035"/>
              <a:ext cx="2300100" cy="2299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107" name="Shape 107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9" name="Shape 109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0" name="Shape 110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" name="Shape 111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Shape 112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Shape 113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Shape 114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Shape 115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Shape 116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Shape 117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" name="Shape 118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" name="Shape 119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Shape 120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Shape 121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Shape 122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" name="Shape 123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Shape 124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5" name="Shape 125"/>
          <p:cNvSpPr txBox="1"/>
          <p:nvPr>
            <p:ph type="title"/>
          </p:nvPr>
        </p:nvSpPr>
        <p:spPr>
          <a:xfrm>
            <a:off x="823850" y="1284675"/>
            <a:ext cx="47760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1pPr>
            <a:lvl2pPr lvl="1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2pPr>
            <a:lvl3pPr lvl="2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3pPr>
            <a:lvl4pPr lvl="3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4pPr>
            <a:lvl5pPr lvl="4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5pPr>
            <a:lvl6pPr lvl="5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6pPr>
            <a:lvl7pPr lvl="6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7pPr>
            <a:lvl8pPr lvl="7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8pPr>
            <a:lvl9pPr lvl="8">
              <a:spcBef>
                <a:spcPts val="0"/>
              </a:spcBef>
              <a:spcAft>
                <a:spcPts val="0"/>
              </a:spcAft>
              <a:buSzPts val="8000"/>
              <a:buNone/>
              <a:defRPr sz="8000"/>
            </a:lvl9pPr>
          </a:lstStyle>
          <a:p/>
        </p:txBody>
      </p:sp>
      <p:sp>
        <p:nvSpPr>
          <p:cNvPr id="126" name="Shape 126"/>
          <p:cNvSpPr txBox="1"/>
          <p:nvPr>
            <p:ph idx="1" type="body"/>
          </p:nvPr>
        </p:nvSpPr>
        <p:spPr>
          <a:xfrm>
            <a:off x="823850" y="2643124"/>
            <a:ext cx="4776000" cy="1218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27" name="Shape 12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4406400" y="0"/>
            <a:ext cx="4737600" cy="5143065"/>
            <a:chOff x="4406400" y="0"/>
            <a:chExt cx="4737600" cy="5143065"/>
          </a:xfrm>
        </p:grpSpPr>
        <p:sp>
          <p:nvSpPr>
            <p:cNvPr id="21" name="Shape 21"/>
            <p:cNvSpPr/>
            <p:nvPr/>
          </p:nvSpPr>
          <p:spPr>
            <a:xfrm rot="5400000">
              <a:off x="4408200" y="-1800"/>
              <a:ext cx="47340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rot="5400000">
              <a:off x="4841125" y="5700"/>
              <a:ext cx="42981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rot="-5400000">
              <a:off x="5618399" y="123646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flipH="1">
              <a:off x="5849857" y="14439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-5400000">
              <a:off x="5987081" y="24694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Shape 26"/>
            <p:cNvSpPr/>
            <p:nvPr/>
          </p:nvSpPr>
          <p:spPr>
            <a:xfrm flipH="1">
              <a:off x="6222115" y="267695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Shape 27"/>
            <p:cNvSpPr/>
            <p:nvPr/>
          </p:nvSpPr>
          <p:spPr>
            <a:xfrm rot="-5400000">
              <a:off x="6675341" y="186201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 flipH="1">
              <a:off x="6908099" y="206950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Shape 29"/>
            <p:cNvSpPr/>
            <p:nvPr/>
          </p:nvSpPr>
          <p:spPr>
            <a:xfrm rot="-5400000">
              <a:off x="6861141" y="247781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Shape 30"/>
            <p:cNvSpPr/>
            <p:nvPr/>
          </p:nvSpPr>
          <p:spPr>
            <a:xfrm flipH="1">
              <a:off x="7965266" y="269296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8145082" y="330875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-5400000">
              <a:off x="7047599" y="309501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flipH="1">
              <a:off x="7276649" y="330250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 rot="-5400000">
              <a:off x="7227414" y="3710807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Shape 35"/>
            <p:cNvSpPr/>
            <p:nvPr/>
          </p:nvSpPr>
          <p:spPr>
            <a:xfrm flipH="1">
              <a:off x="7462448" y="391829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Shape 36"/>
            <p:cNvSpPr/>
            <p:nvPr/>
          </p:nvSpPr>
          <p:spPr>
            <a:xfrm rot="-5400000">
              <a:off x="8102491" y="371847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" name="Shape 37"/>
            <p:cNvSpPr/>
            <p:nvPr/>
          </p:nvSpPr>
          <p:spPr>
            <a:xfrm flipH="1">
              <a:off x="8334533" y="392596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" name="Shape 38"/>
            <p:cNvSpPr/>
            <p:nvPr/>
          </p:nvSpPr>
          <p:spPr>
            <a:xfrm rot="-5400000">
              <a:off x="8288290" y="433426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" name="Shape 39"/>
          <p:cNvSpPr txBox="1"/>
          <p:nvPr>
            <p:ph type="title"/>
          </p:nvPr>
        </p:nvSpPr>
        <p:spPr>
          <a:xfrm>
            <a:off x="823850" y="2053000"/>
            <a:ext cx="4587000" cy="11487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Shape 4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43" name="Shape 4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Shape 4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9" name="Shape 49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0" name="Shape 50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Shape 51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Shape 52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53" name="Shape 53"/>
          <p:cNvSpPr txBox="1"/>
          <p:nvPr>
            <p:ph idx="1" type="body"/>
          </p:nvPr>
        </p:nvSpPr>
        <p:spPr>
          <a:xfrm>
            <a:off x="1297500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Shape 54"/>
          <p:cNvSpPr txBox="1"/>
          <p:nvPr>
            <p:ph idx="2" type="body"/>
          </p:nvPr>
        </p:nvSpPr>
        <p:spPr>
          <a:xfrm>
            <a:off x="4933221" y="1567550"/>
            <a:ext cx="34032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7" name="Shape 57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58" name="Shape 58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Shape 59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" name="Shape 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1" name="Shape 6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" name="Shape 63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64" name="Shape 64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Shape 65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Shape 66"/>
          <p:cNvSpPr txBox="1"/>
          <p:nvPr>
            <p:ph type="title"/>
          </p:nvPr>
        </p:nvSpPr>
        <p:spPr>
          <a:xfrm>
            <a:off x="1297500" y="393750"/>
            <a:ext cx="3798900" cy="1493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67" name="Shape 67"/>
          <p:cNvSpPr txBox="1"/>
          <p:nvPr>
            <p:ph idx="1" type="body"/>
          </p:nvPr>
        </p:nvSpPr>
        <p:spPr>
          <a:xfrm>
            <a:off x="1297500" y="1972550"/>
            <a:ext cx="3798900" cy="24159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4406400" y="0"/>
            <a:ext cx="4737600" cy="5143500"/>
            <a:chOff x="4406400" y="0"/>
            <a:chExt cx="4737600" cy="5143500"/>
          </a:xfrm>
        </p:grpSpPr>
        <p:sp>
          <p:nvSpPr>
            <p:cNvPr id="71" name="Shape 71"/>
            <p:cNvSpPr/>
            <p:nvPr/>
          </p:nvSpPr>
          <p:spPr>
            <a:xfrm rot="5400000">
              <a:off x="4407900" y="-1500"/>
              <a:ext cx="4734600" cy="4737600"/>
            </a:xfrm>
            <a:prstGeom prst="diagStripe">
              <a:avLst>
                <a:gd fmla="val 49469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rot="5400000">
              <a:off x="4840825" y="6000"/>
              <a:ext cx="4298700" cy="4286700"/>
            </a:xfrm>
            <a:prstGeom prst="diagStripe">
              <a:avLst>
                <a:gd fmla="val 0" name="adj"/>
              </a:avLst>
            </a:prstGeom>
            <a:solidFill>
              <a:schemeClr val="lt1">
                <a:alpha val="346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rot="-5400000">
              <a:off x="5618399" y="123664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flipH="1">
              <a:off x="5849857" y="144407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-5400000">
              <a:off x="5987081" y="2469743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Shape 76"/>
            <p:cNvSpPr/>
            <p:nvPr/>
          </p:nvSpPr>
          <p:spPr>
            <a:xfrm flipH="1">
              <a:off x="6222115" y="267717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Shape 77"/>
            <p:cNvSpPr/>
            <p:nvPr/>
          </p:nvSpPr>
          <p:spPr>
            <a:xfrm rot="-5400000">
              <a:off x="6675341" y="1862244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" name="Shape 78"/>
            <p:cNvSpPr/>
            <p:nvPr/>
          </p:nvSpPr>
          <p:spPr>
            <a:xfrm flipH="1">
              <a:off x="6908099" y="206968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" name="Shape 79"/>
            <p:cNvSpPr/>
            <p:nvPr/>
          </p:nvSpPr>
          <p:spPr>
            <a:xfrm rot="-5400000">
              <a:off x="6861141" y="2478088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Shape 80"/>
            <p:cNvSpPr/>
            <p:nvPr/>
          </p:nvSpPr>
          <p:spPr>
            <a:xfrm flipH="1">
              <a:off x="7965266" y="269319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" name="Shape 81"/>
            <p:cNvSpPr/>
            <p:nvPr/>
          </p:nvSpPr>
          <p:spPr>
            <a:xfrm flipH="1">
              <a:off x="8145082" y="330903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" name="Shape 82"/>
            <p:cNvSpPr/>
            <p:nvPr/>
          </p:nvSpPr>
          <p:spPr>
            <a:xfrm rot="-5400000">
              <a:off x="7047599" y="309534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" name="Shape 83"/>
            <p:cNvSpPr/>
            <p:nvPr/>
          </p:nvSpPr>
          <p:spPr>
            <a:xfrm flipH="1">
              <a:off x="7276649" y="330278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Shape 84"/>
            <p:cNvSpPr/>
            <p:nvPr/>
          </p:nvSpPr>
          <p:spPr>
            <a:xfrm rot="-5400000">
              <a:off x="7227414" y="37111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" name="Shape 85"/>
            <p:cNvSpPr/>
            <p:nvPr/>
          </p:nvSpPr>
          <p:spPr>
            <a:xfrm flipH="1">
              <a:off x="7462448" y="3918625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" name="Shape 86"/>
            <p:cNvSpPr/>
            <p:nvPr/>
          </p:nvSpPr>
          <p:spPr>
            <a:xfrm rot="-5400000">
              <a:off x="8102491" y="3718856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flipH="1">
              <a:off x="8334533" y="3926292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Shape 88"/>
            <p:cNvSpPr/>
            <p:nvPr/>
          </p:nvSpPr>
          <p:spPr>
            <a:xfrm rot="-5400000">
              <a:off x="8288290" y="4334700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731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9" name="Shape 89"/>
          <p:cNvSpPr txBox="1"/>
          <p:nvPr>
            <p:ph type="title"/>
          </p:nvPr>
        </p:nvSpPr>
        <p:spPr>
          <a:xfrm>
            <a:off x="823850" y="866775"/>
            <a:ext cx="4587000" cy="35211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0" name="Shape 9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0" y="381001"/>
            <a:ext cx="1037850" cy="1016287"/>
            <a:chOff x="0" y="381001"/>
            <a:chExt cx="1037850" cy="1016287"/>
          </a:xfrm>
        </p:grpSpPr>
        <p:sp>
          <p:nvSpPr>
            <p:cNvPr id="93" name="Shape 93"/>
            <p:cNvSpPr/>
            <p:nvPr/>
          </p:nvSpPr>
          <p:spPr>
            <a:xfrm rot="-5400000">
              <a:off x="0" y="381001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flipH="1">
              <a:off x="229050" y="588489"/>
              <a:ext cx="808800" cy="808800"/>
            </a:xfrm>
            <a:prstGeom prst="diagStripe">
              <a:avLst>
                <a:gd fmla="val 50000" name="adj"/>
              </a:avLst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Shape 95"/>
          <p:cNvSpPr txBox="1"/>
          <p:nvPr>
            <p:ph type="title"/>
          </p:nvPr>
        </p:nvSpPr>
        <p:spPr>
          <a:xfrm>
            <a:off x="1297500" y="1658325"/>
            <a:ext cx="3036300" cy="17517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96" name="Shape 96"/>
          <p:cNvSpPr txBox="1"/>
          <p:nvPr>
            <p:ph idx="1" type="subTitle"/>
          </p:nvPr>
        </p:nvSpPr>
        <p:spPr>
          <a:xfrm>
            <a:off x="1297500" y="3538000"/>
            <a:ext cx="30363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 sz="1300"/>
            </a:lvl9pPr>
          </a:lstStyle>
          <a:p/>
        </p:txBody>
      </p:sp>
      <p:sp>
        <p:nvSpPr>
          <p:cNvPr id="97" name="Shape 97"/>
          <p:cNvSpPr txBox="1"/>
          <p:nvPr>
            <p:ph idx="2" type="body"/>
          </p:nvPr>
        </p:nvSpPr>
        <p:spPr>
          <a:xfrm>
            <a:off x="4648200" y="1696600"/>
            <a:ext cx="3676800" cy="2347500"/>
          </a:xfrm>
          <a:prstGeom prst="rect">
            <a:avLst/>
          </a:prstGeom>
        </p:spPr>
        <p:txBody>
          <a:bodyPr anchorCtr="0" anchor="t" bIns="91425" lIns="91425" spcFirstLastPara="1" rIns="91425" wrap="square" tIns="91425"/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Shape 9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0" y="4128572"/>
            <a:ext cx="698925" cy="684657"/>
            <a:chOff x="0" y="3785672"/>
            <a:chExt cx="698925" cy="684657"/>
          </a:xfrm>
        </p:grpSpPr>
        <p:sp>
          <p:nvSpPr>
            <p:cNvPr id="101" name="Shape 101"/>
            <p:cNvSpPr/>
            <p:nvPr/>
          </p:nvSpPr>
          <p:spPr>
            <a:xfrm rot="-5400000">
              <a:off x="0" y="3785672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flipH="1">
              <a:off x="154125" y="3925529"/>
              <a:ext cx="544800" cy="544800"/>
            </a:xfrm>
            <a:prstGeom prst="diagStripe">
              <a:avLst>
                <a:gd fmla="val 50000" name="adj"/>
              </a:avLst>
            </a:prstGeom>
            <a:solidFill>
              <a:schemeClr val="lt1">
                <a:alpha val="962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3" name="Shape 103"/>
          <p:cNvSpPr txBox="1"/>
          <p:nvPr>
            <p:ph idx="1" type="body"/>
          </p:nvPr>
        </p:nvSpPr>
        <p:spPr>
          <a:xfrm>
            <a:off x="812725" y="4305375"/>
            <a:ext cx="6936000" cy="52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/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04" name="Shape 10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buNone/>
              <a:defRPr/>
            </a:lvl1pPr>
            <a:lvl2pPr lvl="1">
              <a:spcBef>
                <a:spcPts val="0"/>
              </a:spcBef>
              <a:buNone/>
              <a:defRPr/>
            </a:lvl2pPr>
            <a:lvl3pPr lvl="2">
              <a:spcBef>
                <a:spcPts val="0"/>
              </a:spcBef>
              <a:buNone/>
              <a:defRPr/>
            </a:lvl3pPr>
            <a:lvl4pPr lvl="3">
              <a:spcBef>
                <a:spcPts val="0"/>
              </a:spcBef>
              <a:buNone/>
              <a:defRPr/>
            </a:lvl4pPr>
            <a:lvl5pPr lvl="4">
              <a:spcBef>
                <a:spcPts val="0"/>
              </a:spcBef>
              <a:buNone/>
              <a:defRPr/>
            </a:lvl5pPr>
            <a:lvl6pPr lvl="5">
              <a:spcBef>
                <a:spcPts val="0"/>
              </a:spcBef>
              <a:buNone/>
              <a:defRPr/>
            </a:lvl6pPr>
            <a:lvl7pPr lvl="6">
              <a:spcBef>
                <a:spcPts val="0"/>
              </a:spcBef>
              <a:buNone/>
              <a:defRPr/>
            </a:lvl7pPr>
            <a:lvl8pPr lvl="7">
              <a:spcBef>
                <a:spcPts val="0"/>
              </a:spcBef>
              <a:buNone/>
              <a:defRPr/>
            </a:lvl8pPr>
            <a:lvl9pPr lvl="8">
              <a:spcBef>
                <a:spcPts val="0"/>
              </a:spcBef>
              <a:buNone/>
              <a:defRPr/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focus">
    <p:bg>
      <p:bgPr>
        <a:solidFill>
          <a:schemeClr val="dk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Montserrat"/>
              <a:buNone/>
              <a:defRPr sz="28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  <a:defRPr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●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Font typeface="Lato"/>
              <a:buChar char="○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Font typeface="Lato"/>
              <a:buChar char="■"/>
              <a:defRPr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spcBef>
                <a:spcPts val="0"/>
              </a:spcBef>
              <a:buNone/>
              <a:defRPr sz="10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Relationship Id="rId4" Type="http://schemas.openxmlformats.org/officeDocument/2006/relationships/hyperlink" Target="mailto:wiltseb@oregonstate.edu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mailto:wiltseb@oregonstate.edu" TargetMode="Externa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type="ctrTitle"/>
          </p:nvPr>
        </p:nvSpPr>
        <p:spPr>
          <a:xfrm>
            <a:off x="3537150" y="1578400"/>
            <a:ext cx="5017500" cy="157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Visionaries 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Midterm Report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Winter 2018</a:t>
            </a:r>
            <a:endParaRPr sz="3000"/>
          </a:p>
        </p:txBody>
      </p:sp>
      <p:sp>
        <p:nvSpPr>
          <p:cNvPr id="135" name="Shape 135"/>
          <p:cNvSpPr txBox="1"/>
          <p:nvPr>
            <p:ph idx="1" type="subTitle"/>
          </p:nvPr>
        </p:nvSpPr>
        <p:spPr>
          <a:xfrm>
            <a:off x="5083950" y="3924925"/>
            <a:ext cx="3470700" cy="50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Brian Wiltse and Kien Tran (Group 3)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Statistical Analysis</a:t>
            </a:r>
            <a:endParaRPr/>
          </a:p>
        </p:txBody>
      </p:sp>
      <p:sp>
        <p:nvSpPr>
          <p:cNvPr id="194" name="Shape 194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Regression Analysis Looking at R-square values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Ordinary Least Squares (OLS)</a:t>
            </a:r>
            <a:endParaRPr/>
          </a:p>
          <a:p>
            <a:pPr indent="-298450" lvl="1" marL="914400" rtl="0">
              <a:spcBef>
                <a:spcPts val="0"/>
              </a:spcBef>
              <a:spcAft>
                <a:spcPts val="0"/>
              </a:spcAft>
              <a:buSzPts val="1100"/>
              <a:buChar char="○"/>
            </a:pPr>
            <a:r>
              <a:rPr lang="en"/>
              <a:t>Geographically Weighted Regression (GWR)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Building a baseline</a:t>
            </a:r>
            <a:endParaRPr/>
          </a:p>
          <a:p>
            <a:pPr indent="0" lvl="0" marL="0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Shape 199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Machine Learning</a:t>
            </a:r>
            <a:endParaRPr/>
          </a:p>
        </p:txBody>
      </p:sp>
      <p:sp>
        <p:nvSpPr>
          <p:cNvPr id="200" name="Shape 200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Creating model that best represents regression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Testing models against baseline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Tested models: Google TensorFlow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Others: Pytorch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 / Next Steps</a:t>
            </a:r>
            <a:endParaRPr/>
          </a:p>
        </p:txBody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Picking variables to generate baseline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Develop machine learning model and test</a:t>
            </a:r>
            <a:endParaRPr/>
          </a:p>
          <a:p>
            <a: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Create simple user interface (UI)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 txBox="1"/>
          <p:nvPr>
            <p:ph type="title"/>
          </p:nvPr>
        </p:nvSpPr>
        <p:spPr>
          <a:xfrm>
            <a:off x="119175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Agenda</a:t>
            </a:r>
            <a:endParaRPr/>
          </a:p>
        </p:txBody>
      </p:sp>
      <p:pic>
        <p:nvPicPr>
          <p:cNvPr id="141" name="Shape 1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2100" y="1461088"/>
            <a:ext cx="1229624" cy="1229624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Shape 142"/>
          <p:cNvSpPr txBox="1"/>
          <p:nvPr/>
        </p:nvSpPr>
        <p:spPr>
          <a:xfrm>
            <a:off x="1297500" y="2843950"/>
            <a:ext cx="2586300" cy="73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Brian Wiltse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(503) 507-0134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  <a:hlinkClick r:id="rId4"/>
              </a:rPr>
              <a:t>wiltseb@oregonstate.edu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3" name="Shape 143"/>
          <p:cNvSpPr txBox="1"/>
          <p:nvPr/>
        </p:nvSpPr>
        <p:spPr>
          <a:xfrm>
            <a:off x="4456675" y="1071750"/>
            <a:ext cx="34737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Project Overview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300"/>
              <a:buFont typeface="Lato"/>
              <a:buChar char="●"/>
            </a:pPr>
            <a:r>
              <a:rPr lang="en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Brian’s Work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300"/>
              <a:buFont typeface="Lato"/>
              <a:buChar char="○"/>
            </a:pPr>
            <a:r>
              <a:rPr lang="en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Census Tract Demographics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300"/>
              <a:buFont typeface="Lato"/>
              <a:buChar char="○"/>
            </a:pPr>
            <a:r>
              <a:rPr lang="en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Incident Counting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00"/>
              </a:buClr>
              <a:buSzPts val="1300"/>
              <a:buFont typeface="Lato"/>
              <a:buChar char="○"/>
            </a:pPr>
            <a:r>
              <a:rPr lang="en" sz="1300">
                <a:solidFill>
                  <a:srgbClr val="FFFF00"/>
                </a:solidFill>
                <a:latin typeface="Lato"/>
                <a:ea typeface="Lato"/>
                <a:cs typeface="Lato"/>
                <a:sym typeface="Lato"/>
              </a:rPr>
              <a:t>Focusing on Response Area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Kien’s Work</a:t>
            </a:r>
            <a:endParaRPr sz="13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3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Conclusion and Next Steps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Project</a:t>
            </a:r>
            <a:endParaRPr/>
          </a:p>
        </p:txBody>
      </p:sp>
      <p:sp>
        <p:nvSpPr>
          <p:cNvPr id="149" name="Shape 14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Project</a:t>
            </a:r>
            <a:r>
              <a:rPr lang="en"/>
              <a:t>: </a:t>
            </a:r>
            <a:r>
              <a:rPr lang="en"/>
              <a:t>Code3 Visionary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u="sng"/>
              <a:t>Client</a:t>
            </a:r>
            <a:r>
              <a:rPr lang="en"/>
              <a:t>: Levrum Data Technologies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u="sng"/>
              <a:t>Problem</a:t>
            </a:r>
            <a:r>
              <a:rPr lang="en"/>
              <a:t>: Command-level personnel need to know what resources they will need in order to respond to emergencies in their jurisdiction.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u="sng"/>
              <a:t>Goal</a:t>
            </a:r>
            <a:r>
              <a:rPr lang="en"/>
              <a:t>: Predict the number and types of emergency incidents in a given time and place.</a:t>
            </a:r>
            <a:endParaRPr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u="sng"/>
              <a:t>Method</a:t>
            </a:r>
            <a:r>
              <a:rPr lang="en"/>
              <a:t>: Use demographic and incident data to inform statistical analyses and to train a machine learning algorithm to generate predictive models.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Code3 Visionary Components </a:t>
            </a:r>
            <a:endParaRPr/>
          </a:p>
        </p:txBody>
      </p:sp>
      <p:pic>
        <p:nvPicPr>
          <p:cNvPr id="155" name="Shape 15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8238" y="1372950"/>
            <a:ext cx="6547535" cy="3530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Ingestion: Census Tract Demographics</a:t>
            </a:r>
            <a:endParaRPr/>
          </a:p>
        </p:txBody>
      </p:sp>
      <p:sp>
        <p:nvSpPr>
          <p:cNvPr id="161" name="Shape 161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Goals</a:t>
            </a:r>
            <a:r>
              <a:rPr lang="en"/>
              <a:t>: 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arenR"/>
            </a:pPr>
            <a:r>
              <a:rPr lang="en"/>
              <a:t>Isolate a target county in a Census shapefile (state-level) 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arenR"/>
            </a:pPr>
            <a:r>
              <a:rPr lang="en"/>
              <a:t>A</a:t>
            </a:r>
            <a:r>
              <a:rPr lang="en"/>
              <a:t>ppend demographic information onto its attribute table.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u="sng"/>
              <a:t>Purpose</a:t>
            </a:r>
            <a:r>
              <a:rPr lang="en"/>
              <a:t>: 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AutoNum type="arabicParenR"/>
            </a:pPr>
            <a:r>
              <a:rPr lang="en"/>
              <a:t>Obtain information about a geography that approximates an emergency response area.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AutoNum type="arabicParenR"/>
            </a:pPr>
            <a:r>
              <a:rPr lang="en"/>
              <a:t>Begin to consolidate information (demographics) we need for analysis.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Note: Also implemented for block-group-level granularity.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1297500" y="4226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Ingestion: Incident Counts</a:t>
            </a:r>
            <a:endParaRPr/>
          </a:p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Goal</a:t>
            </a:r>
            <a:r>
              <a:rPr lang="en"/>
              <a:t>: Attribute counts of various incident types to each shape (tract or block group) within the county.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u="sng"/>
              <a:t>Purpose</a:t>
            </a:r>
            <a:r>
              <a:rPr lang="en"/>
              <a:t>: Acquire and consolidate more information needed for analysis.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/>
          <p:nvPr>
            <p:ph type="title"/>
          </p:nvPr>
        </p:nvSpPr>
        <p:spPr>
          <a:xfrm>
            <a:off x="1297500" y="4226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Ingestion: Focusing on Response Area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Shape 173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b="1" lang="en" u="sng"/>
              <a:t>Problem</a:t>
            </a:r>
            <a:r>
              <a:rPr lang="en"/>
              <a:t>: Correlation between population and Emergency Medical Services ( EMS) calls was much  lower than expected.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0"/>
              </a:spcAft>
              <a:buNone/>
            </a:pPr>
            <a:r>
              <a:rPr b="1" lang="en" u="sng"/>
              <a:t>Probable cause</a:t>
            </a:r>
            <a:r>
              <a:rPr lang="en"/>
              <a:t>: </a:t>
            </a:r>
            <a:endParaRPr/>
          </a:p>
          <a:p>
            <a:pPr indent="-311150" lvl="0" marL="457200" rtl="0"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Response area is smaller than the county. </a:t>
            </a:r>
            <a:endParaRPr/>
          </a:p>
          <a:p>
            <a: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Some tracts contribute their population with incident count of zero.</a:t>
            </a:r>
            <a:endParaRPr/>
          </a:p>
          <a:p>
            <a:pPr indent="0" lvl="0" marL="0" rtl="0">
              <a:spcBef>
                <a:spcPts val="1600"/>
              </a:spcBef>
              <a:spcAft>
                <a:spcPts val="1600"/>
              </a:spcAft>
              <a:buNone/>
            </a:pPr>
            <a:r>
              <a:rPr b="1" lang="en" u="sng"/>
              <a:t>Solution</a:t>
            </a:r>
            <a:r>
              <a:rPr lang="en"/>
              <a:t>: Clip / intersect county shapefile with response area shapefile.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 txBox="1"/>
          <p:nvPr>
            <p:ph type="title"/>
          </p:nvPr>
        </p:nvSpPr>
        <p:spPr>
          <a:xfrm>
            <a:off x="1297500" y="422625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1297500" y="1567550"/>
            <a:ext cx="7038900" cy="291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Software used for Brian’s demonstrations:</a:t>
            </a:r>
            <a:br>
              <a:rPr lang="en"/>
            </a:br>
            <a:r>
              <a:rPr lang="en"/>
              <a:t>QGIS v. 2.18.15. </a:t>
            </a:r>
            <a:br>
              <a:rPr lang="en"/>
            </a:br>
            <a:r>
              <a:rPr lang="en"/>
              <a:t>https://qgis.org/en/site/</a:t>
            </a:r>
            <a:endParaRPr/>
          </a:p>
        </p:txBody>
      </p:sp>
      <p:sp>
        <p:nvSpPr>
          <p:cNvPr id="180" name="Shape 180"/>
          <p:cNvSpPr txBox="1"/>
          <p:nvPr/>
        </p:nvSpPr>
        <p:spPr>
          <a:xfrm>
            <a:off x="6500200" y="3526025"/>
            <a:ext cx="4178700" cy="48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 txBox="1"/>
          <p:nvPr>
            <p:ph type="title"/>
          </p:nvPr>
        </p:nvSpPr>
        <p:spPr>
          <a:xfrm>
            <a:off x="1297500" y="393750"/>
            <a:ext cx="7038900" cy="9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Overview</a:t>
            </a:r>
            <a:endParaRPr/>
          </a:p>
        </p:txBody>
      </p:sp>
      <p:sp>
        <p:nvSpPr>
          <p:cNvPr id="186" name="Shape 186"/>
          <p:cNvSpPr txBox="1"/>
          <p:nvPr>
            <p:ph idx="1" type="body"/>
          </p:nvPr>
        </p:nvSpPr>
        <p:spPr>
          <a:xfrm>
            <a:off x="5547150" y="3272750"/>
            <a:ext cx="2187000" cy="122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Kien Tran</a:t>
            </a:r>
            <a:endParaRPr/>
          </a:p>
          <a:p>
            <a:pPr indent="0" lvl="0" mar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trankie@oregons</a:t>
            </a:r>
            <a:r>
              <a:rPr lang="en">
                <a:hlinkClick r:id="rId3"/>
              </a:rPr>
              <a:t>tate.edu</a:t>
            </a:r>
            <a:endParaRPr/>
          </a:p>
        </p:txBody>
      </p:sp>
      <p:pic>
        <p:nvPicPr>
          <p:cNvPr id="187" name="Shape 18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00150" y="1307850"/>
            <a:ext cx="1309651" cy="1964901"/>
          </a:xfrm>
          <a:prstGeom prst="rect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pic>
      <p:sp>
        <p:nvSpPr>
          <p:cNvPr id="188" name="Shape 188"/>
          <p:cNvSpPr txBox="1"/>
          <p:nvPr/>
        </p:nvSpPr>
        <p:spPr>
          <a:xfrm>
            <a:off x="1008850" y="1124625"/>
            <a:ext cx="32994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Project Overview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Brian’s Work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Census Tract Demographics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Incident Counting</a:t>
            </a:r>
            <a:endParaRPr sz="1100">
              <a:solidFill>
                <a:schemeClr val="l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○"/>
            </a:pPr>
            <a:r>
              <a:rPr lang="en" sz="1100">
                <a:solidFill>
                  <a:schemeClr val="lt1"/>
                </a:solidFill>
                <a:latin typeface="Lato"/>
                <a:ea typeface="Lato"/>
                <a:cs typeface="Lato"/>
                <a:sym typeface="Lato"/>
              </a:rPr>
              <a:t>Focusing on Response Area</a:t>
            </a:r>
            <a:endParaRPr sz="1300">
              <a:solidFill>
                <a:srgbClr val="FFFF00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100">
                <a:solidFill>
                  <a:srgbClr val="6D9EEB"/>
                </a:solidFill>
                <a:latin typeface="Lato"/>
                <a:ea typeface="Lato"/>
                <a:cs typeface="Lato"/>
                <a:sym typeface="Lato"/>
              </a:rPr>
              <a:t>Kien’s Work</a:t>
            </a:r>
            <a:endParaRPr sz="1100">
              <a:solidFill>
                <a:srgbClr val="6D9EEB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6D9EEB"/>
                </a:solidFill>
                <a:latin typeface="Lato"/>
                <a:ea typeface="Lato"/>
                <a:cs typeface="Lato"/>
                <a:sym typeface="Lato"/>
              </a:rPr>
              <a:t>Statistical Analysis</a:t>
            </a:r>
            <a:endParaRPr sz="1100">
              <a:solidFill>
                <a:srgbClr val="6D9EEB"/>
              </a:solidFill>
              <a:latin typeface="Lato"/>
              <a:ea typeface="Lato"/>
              <a:cs typeface="Lato"/>
              <a:sym typeface="Lato"/>
            </a:endParaRPr>
          </a:p>
          <a:p>
            <a:pPr indent="-29845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D9EEB"/>
              </a:buClr>
              <a:buSzPts val="1100"/>
              <a:buFont typeface="Lato"/>
              <a:buChar char="○"/>
            </a:pPr>
            <a:r>
              <a:rPr lang="en" sz="1100">
                <a:solidFill>
                  <a:srgbClr val="6D9EEB"/>
                </a:solidFill>
                <a:latin typeface="Lato"/>
                <a:ea typeface="Lato"/>
                <a:cs typeface="Lato"/>
                <a:sym typeface="Lato"/>
              </a:rPr>
              <a:t>Machine Learning</a:t>
            </a:r>
            <a:endParaRPr sz="1100">
              <a:solidFill>
                <a:srgbClr val="6D9EEB"/>
              </a:solidFill>
              <a:latin typeface="Lato"/>
              <a:ea typeface="Lato"/>
              <a:cs typeface="Lato"/>
              <a:sym typeface="Lato"/>
            </a:endParaRPr>
          </a:p>
          <a:p>
            <a:pPr indent="-31115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Lato"/>
              <a:buChar char="●"/>
            </a:pPr>
            <a:r>
              <a:rPr lang="en" sz="1100">
                <a:solidFill>
                  <a:srgbClr val="6D9EEB"/>
                </a:solidFill>
                <a:latin typeface="Lato"/>
                <a:ea typeface="Lato"/>
                <a:cs typeface="Lato"/>
                <a:sym typeface="Lato"/>
              </a:rPr>
              <a:t>Conclusion and Next Steps</a:t>
            </a:r>
            <a:endParaRPr sz="1100">
              <a:solidFill>
                <a:srgbClr val="6D9EEB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Focus">
  <a:themeElements>
    <a:clrScheme name="Focus">
      <a:dk1>
        <a:srgbClr val="1B212C"/>
      </a:dk1>
      <a:lt1>
        <a:srgbClr val="FFFFFF"/>
      </a:lt1>
      <a:dk2>
        <a:srgbClr val="D9D9D9"/>
      </a:dk2>
      <a:lt2>
        <a:srgbClr val="82C7A5"/>
      </a:lt2>
      <a:accent1>
        <a:srgbClr val="0145AC"/>
      </a:accent1>
      <a:accent2>
        <a:srgbClr val="EECE1A"/>
      </a:accent2>
      <a:accent3>
        <a:srgbClr val="4E5567"/>
      </a:accent3>
      <a:accent4>
        <a:srgbClr val="F4D6AD"/>
      </a:accent4>
      <a:accent5>
        <a:srgbClr val="7890CD"/>
      </a:accent5>
      <a:accent6>
        <a:srgbClr val="F15E22"/>
      </a:accent6>
      <a:hlink>
        <a:srgbClr val="7890CD"/>
      </a:hlink>
      <a:folHlink>
        <a:srgbClr val="7890C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